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147474285" r:id="rId5"/>
    <p:sldId id="2147474254" r:id="rId6"/>
    <p:sldId id="2147474259" r:id="rId7"/>
    <p:sldId id="2147474261" r:id="rId8"/>
    <p:sldId id="2147474263" r:id="rId9"/>
    <p:sldId id="2147474291" r:id="rId10"/>
    <p:sldId id="214747429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rfs, Max" initials="CM" lastIdx="2" clrIdx="0">
    <p:extLst>
      <p:ext uri="{19B8F6BF-5375-455C-9EA6-DF929625EA0E}">
        <p15:presenceInfo xmlns:p15="http://schemas.microsoft.com/office/powerpoint/2012/main" userId="S-1-5-21-493426894-1803374984-926709054-2947" providerId="AD"/>
      </p:ext>
    </p:extLst>
  </p:cmAuthor>
  <p:cmAuthor id="2" name="Loenen, Agnus van" initials="LAv" lastIdx="1" clrIdx="1">
    <p:extLst>
      <p:ext uri="{19B8F6BF-5375-455C-9EA6-DF929625EA0E}">
        <p15:presenceInfo xmlns:p15="http://schemas.microsoft.com/office/powerpoint/2012/main" userId="S-1-5-21-493426894-1803374984-926709054-644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4527" autoAdjust="0"/>
  </p:normalViewPr>
  <p:slideViewPr>
    <p:cSldViewPr snapToGrid="0">
      <p:cViewPr varScale="1">
        <p:scale>
          <a:sx n="64" d="100"/>
          <a:sy n="64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Buitenlands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Behandelingen</c:v>
                </c:pt>
                <c:pt idx="1">
                  <c:v>Moeders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1241</c:v>
                </c:pt>
                <c:pt idx="1">
                  <c:v>1042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4-452A-BADC-33014367D90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Nederlands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Behandelingen</c:v>
                </c:pt>
                <c:pt idx="1">
                  <c:v>Moeders</c:v>
                </c:pt>
              </c:strCache>
            </c:strRef>
          </c:cat>
          <c:val>
            <c:numRef>
              <c:f>Blad1!$C$2:$C$3</c:f>
              <c:numCache>
                <c:formatCode>General</c:formatCode>
                <c:ptCount val="2"/>
                <c:pt idx="0">
                  <c:v>22700</c:v>
                </c:pt>
                <c:pt idx="1">
                  <c:v>18074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4-452A-BADC-33014367D9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01407952"/>
        <c:axId val="701408432"/>
      </c:barChart>
      <c:catAx>
        <c:axId val="701407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701408432"/>
        <c:crosses val="autoZero"/>
        <c:auto val="1"/>
        <c:lblAlgn val="ctr"/>
        <c:lblOffset val="100"/>
        <c:noMultiLvlLbl val="0"/>
      </c:catAx>
      <c:valAx>
        <c:axId val="70140843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0140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Zonder overschrijding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952-4D1F-B133-CF0643F60294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952-4D1F-B133-CF0643F60294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952-4D1F-B133-CF0643F60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Moeders NL</c:v>
                </c:pt>
                <c:pt idx="1">
                  <c:v>Moeders buitenland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16093</c:v>
                </c:pt>
                <c:pt idx="1">
                  <c:v>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52-4D1F-B133-CF0643F6029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Met overschrijding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4.21480125363075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952-4D1F-B133-CF0643F60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Moeders NL</c:v>
                </c:pt>
                <c:pt idx="1">
                  <c:v>Moeders buitenland</c:v>
                </c:pt>
              </c:strCache>
            </c:strRef>
          </c:cat>
          <c:val>
            <c:numRef>
              <c:f>Blad1!$C$2:$C$3</c:f>
              <c:numCache>
                <c:formatCode>General</c:formatCode>
                <c:ptCount val="2"/>
                <c:pt idx="0">
                  <c:v>1981</c:v>
                </c:pt>
                <c:pt idx="1">
                  <c:v>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52-4D1F-B133-CF0643F6029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69298064"/>
        <c:axId val="2069296624"/>
      </c:barChart>
      <c:catAx>
        <c:axId val="206929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069296624"/>
        <c:crosses val="autoZero"/>
        <c:auto val="1"/>
        <c:lblAlgn val="ctr"/>
        <c:lblOffset val="100"/>
        <c:noMultiLvlLbl val="0"/>
      </c:catAx>
      <c:valAx>
        <c:axId val="206929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069298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Nederlands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Donoren</c:v>
                </c:pt>
              </c:strCache>
            </c:strRef>
          </c:cat>
          <c:val>
            <c:numRef>
              <c:f>Blad1!$B$2</c:f>
              <c:numCache>
                <c:formatCode>General</c:formatCode>
                <c:ptCount val="1"/>
                <c:pt idx="0">
                  <c:v>2769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4-452A-BADC-33014367D90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Buitenlands2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Donoren</c:v>
                </c:pt>
              </c:strCache>
            </c:strRef>
          </c:cat>
          <c:val>
            <c:numRef>
              <c:f>Blad1!$C$2</c:f>
              <c:numCache>
                <c:formatCode>General</c:formatCode>
                <c:ptCount val="1"/>
                <c:pt idx="0">
                  <c:v>1874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4-452A-BADC-33014367D9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01407952"/>
        <c:axId val="701408432"/>
      </c:barChart>
      <c:catAx>
        <c:axId val="70140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701408432"/>
        <c:crosses val="autoZero"/>
        <c:auto val="1"/>
        <c:lblAlgn val="ctr"/>
        <c:lblOffset val="100"/>
        <c:noMultiLvlLbl val="0"/>
      </c:catAx>
      <c:valAx>
        <c:axId val="7014084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0140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Zonder overschrijding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CD-4D08-AAD9-7B5F1F548771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1CD-4D08-AAD9-7B5F1F548771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1CD-4D08-AAD9-7B5F1F5487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Situatie NL</c:v>
                </c:pt>
                <c:pt idx="1">
                  <c:v>Situatie Buitenlands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2704</c:v>
                </c:pt>
                <c:pt idx="1">
                  <c:v>1855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CD-4D08-AAD9-7B5F1F548771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Met overschrijding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334357592640459E-17"/>
                  <c:y val="-3.34985105911563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1CD-4D08-AAD9-7B5F1F548771}"/>
                </c:ext>
              </c:extLst>
            </c:dLbl>
            <c:dLbl>
              <c:idx val="1"/>
              <c:layout>
                <c:manualLayout>
                  <c:x val="0"/>
                  <c:y val="-4.21480125363075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1CD-4D08-AAD9-7B5F1F5487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Situatie NL</c:v>
                </c:pt>
                <c:pt idx="1">
                  <c:v>Situatie Buitenlands</c:v>
                </c:pt>
              </c:strCache>
            </c:strRef>
          </c:cat>
          <c:val>
            <c:numRef>
              <c:f>Blad1!$C$2:$C$3</c:f>
              <c:numCache>
                <c:formatCode>General</c:formatCode>
                <c:ptCount val="2"/>
                <c:pt idx="0">
                  <c:v>65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CD-4D08-AAD9-7B5F1F54877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69298064"/>
        <c:axId val="2069296624"/>
      </c:barChart>
      <c:catAx>
        <c:axId val="206929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069296624"/>
        <c:crosses val="autoZero"/>
        <c:auto val="1"/>
        <c:lblAlgn val="ctr"/>
        <c:lblOffset val="100"/>
        <c:noMultiLvlLbl val="0"/>
      </c:catAx>
      <c:valAx>
        <c:axId val="206929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069298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spPr>
            <a:solidFill>
              <a:srgbClr val="F5B4B5"/>
            </a:solidFill>
          </c:spPr>
          <c:dPt>
            <c:idx val="0"/>
            <c:bubble3D val="0"/>
            <c:spPr>
              <a:solidFill>
                <a:srgbClr val="F5B4B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70F-4283-AF3E-5AC45414BAAC}"/>
              </c:ext>
            </c:extLst>
          </c:dPt>
          <c:dPt>
            <c:idx val="1"/>
            <c:bubble3D val="0"/>
            <c:spPr>
              <a:solidFill>
                <a:srgbClr val="29327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70F-4283-AF3E-5AC45414BAAC}"/>
              </c:ext>
            </c:extLst>
          </c:dPt>
          <c:dLbls>
            <c:dLbl>
              <c:idx val="0"/>
              <c:layout>
                <c:manualLayout>
                  <c:x val="-0.2607449709662607"/>
                  <c:y val="0.189108807347287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13750736536414"/>
                      <c:h val="0.225649960289010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70F-4283-AF3E-5AC45414BAA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01BC109-F83F-4D2E-AB8E-CBF6BC40F1BA}" type="VALUE">
                      <a:rPr lang="en-US" smtClean="0"/>
                      <a:pPr/>
                      <a:t>[WAARDE]</a:t>
                    </a:fld>
                    <a:r>
                      <a:rPr lang="en-US" sz="1400"/>
                      <a:t> (1,8%)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70F-4283-AF3E-5AC45414B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Blad1!$A$2:$A$3</c:f>
              <c:strCache>
                <c:ptCount val="2"/>
                <c:pt idx="0">
                  <c:v>Zonder overschrijding</c:v>
                </c:pt>
                <c:pt idx="1">
                  <c:v>Met overschrijding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4599</c:v>
                </c:pt>
                <c:pt idx="1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0F-4283-AF3E-5AC45414BAA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36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0"/>
                <a:ea typeface="+mn-ea"/>
                <a:cs typeface="+mn-cs"/>
              </a:defRPr>
            </a:pPr>
            <a:r>
              <a:rPr lang="nl-NL" sz="2000" b="1">
                <a:solidFill>
                  <a:srgbClr val="293273"/>
                </a:solidFill>
                <a:latin typeface="Montserrat" pitchFamily="2" charset="0"/>
              </a:rPr>
              <a:t>Overschrijding in detail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ontserrat" pitchFamily="2" charset="0"/>
              <a:ea typeface="+mn-ea"/>
              <a:cs typeface="+mn-cs"/>
            </a:defRPr>
          </a:pPr>
          <a:endParaRPr lang="nl-NL"/>
        </a:p>
      </c:txPr>
    </c:title>
    <c:autoTitleDeleted val="0"/>
    <c:plotArea>
      <c:layout>
        <c:manualLayout>
          <c:layoutTarget val="inner"/>
          <c:xMode val="edge"/>
          <c:yMode val="edge"/>
          <c:x val="0.22897517752081817"/>
          <c:y val="0.15117396876902339"/>
          <c:w val="0.74145066954036598"/>
          <c:h val="0.743971617864346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rgbClr val="F5B4B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Blad1!$A$2:$A$7</c:f>
              <c:strCache>
                <c:ptCount val="6"/>
                <c:pt idx="0">
                  <c:v>101-125</c:v>
                </c:pt>
                <c:pt idx="1">
                  <c:v>76-100</c:v>
                </c:pt>
                <c:pt idx="2">
                  <c:v>51-75</c:v>
                </c:pt>
                <c:pt idx="3">
                  <c:v>41-50</c:v>
                </c:pt>
                <c:pt idx="4">
                  <c:v>31-40</c:v>
                </c:pt>
                <c:pt idx="5">
                  <c:v>26-30</c:v>
                </c:pt>
              </c:strCache>
            </c:strRef>
          </c:cat>
          <c:val>
            <c:numRef>
              <c:f>Blad1!$B$2:$B$7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6</c:v>
                </c:pt>
                <c:pt idx="4">
                  <c:v>42</c:v>
                </c:pt>
                <c:pt idx="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65-4620-8FB0-91C834F72D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89565071"/>
        <c:axId val="289565551"/>
      </c:barChart>
      <c:catAx>
        <c:axId val="2895650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1800" b="1"/>
                  <a:t>Geregistreerde zwangerschappen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89565551"/>
        <c:crosses val="autoZero"/>
        <c:auto val="1"/>
        <c:lblAlgn val="ctr"/>
        <c:lblOffset val="100"/>
        <c:noMultiLvlLbl val="0"/>
      </c:catAx>
      <c:valAx>
        <c:axId val="2895655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1800" b="1"/>
                  <a:t>Aantal donoren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89565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0"/>
                <a:ea typeface="+mn-ea"/>
                <a:cs typeface="+mn-cs"/>
              </a:defRPr>
            </a:pPr>
            <a:r>
              <a:rPr lang="nl-NL" sz="2000" b="1">
                <a:solidFill>
                  <a:srgbClr val="293273"/>
                </a:solidFill>
                <a:latin typeface="Montserrat" pitchFamily="2" charset="0"/>
              </a:rPr>
              <a:t>Overschrijding in detail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ontserrat" pitchFamily="2" charset="0"/>
              <a:ea typeface="+mn-ea"/>
              <a:cs typeface="+mn-cs"/>
            </a:defRPr>
          </a:pPr>
          <a:endParaRPr lang="nl-NL"/>
        </a:p>
      </c:txPr>
    </c:title>
    <c:autoTitleDeleted val="0"/>
    <c:plotArea>
      <c:layout>
        <c:manualLayout>
          <c:layoutTarget val="inner"/>
          <c:xMode val="edge"/>
          <c:yMode val="edge"/>
          <c:x val="0.22897517752081817"/>
          <c:y val="0.15117396876902339"/>
          <c:w val="0.74145066954036598"/>
          <c:h val="0.709490751739121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rgbClr val="F5B4B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1 kliniek</c:v>
                </c:pt>
                <c:pt idx="1">
                  <c:v>2-5 klinieken</c:v>
                </c:pt>
                <c:pt idx="2">
                  <c:v>5+ klinieken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49</c:v>
                </c:pt>
                <c:pt idx="1">
                  <c:v>28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0-4C77-A87E-21699FB924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89565071"/>
        <c:axId val="289565551"/>
      </c:barChart>
      <c:catAx>
        <c:axId val="2895650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1800" b="1"/>
                  <a:t>Actief in</a:t>
                </a:r>
                <a:r>
                  <a:rPr lang="nl-NL" sz="1800" b="1" baseline="0"/>
                  <a:t> aantal klinieken</a:t>
                </a:r>
                <a:endParaRPr lang="nl-NL" sz="1800" b="1"/>
              </a:p>
            </c:rich>
          </c:tx>
          <c:layout>
            <c:manualLayout>
              <c:xMode val="edge"/>
              <c:yMode val="edge"/>
              <c:x val="0.35260211063591862"/>
              <c:y val="0.938500912346651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89565551"/>
        <c:crosses val="autoZero"/>
        <c:auto val="1"/>
        <c:lblAlgn val="ctr"/>
        <c:lblOffset val="100"/>
        <c:noMultiLvlLbl val="0"/>
      </c:catAx>
      <c:valAx>
        <c:axId val="289565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1800" b="1"/>
                  <a:t>Aantal donoren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89565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18E51-91B3-4DA5-8E29-F683FF7DBC1D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2042D-AEF7-4A1A-89AE-5608472ADE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1900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10C057-3192-7CF7-17E8-9C210B2EE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16F1689-96A2-F955-11D3-B80826EB34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20BF7D3-D839-C131-A64D-EE2C9E5BA8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C91FA2E-E5CD-28B1-DCB7-34C5871750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CB759F-6E08-41B9-ABB6-70E99D98C04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998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E5E72-3A7E-0CCB-493B-74028312F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E28B1C9B-90E3-D291-C9EB-09EB995C1A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58D6A442-0B8A-32FC-C493-3496343512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704B442-9D70-36D3-7550-7D5D0DF102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CB759F-6E08-41B9-ABB6-70E99D98C04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6886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2042D-AEF7-4A1A-89AE-5608472ADEB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7067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2042D-AEF7-4A1A-89AE-5608472ADEB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436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49D10-F853-621E-E5FA-3D3E1D780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D097FB9-0855-2D2E-AD53-FB9D081C9C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E9EE42-267F-A703-0FC0-0C13D6D8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5DCCE7-C5BE-494C-1BA2-3DC82F433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C1873B-0434-01FC-0F9D-6BBABE3E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2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8A1D3-66F9-245B-F0F1-E2069F0F7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F764D3A-3BA3-2A1C-A9FD-475525B6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007B59-9559-F491-10AB-99926D312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C59C16-92FD-C386-D695-4FD36F23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0BF11B-027B-AF7D-7786-A433EB9A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49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DA1D745-3B03-0028-32F1-72D959E80E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29EAD6B-EB44-6436-3A53-9C8FE1EAC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0B885F-1BCD-9DF4-B833-AB4EFF9E7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FF7930-5C7D-6768-8DD6-1FEB01308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9BB95F-0D6E-3004-61AF-FB554566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537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E0A65E-DA91-EC8C-2CFC-7E41E82A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79CFB1-A5F3-03D1-D263-454E57596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78E119-72EB-54DB-9A35-1D6885B1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82DF96-0ACB-FDB5-826D-FF7DA139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51726F-C914-DA4A-C1FD-57E3DA8F5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47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E15754-AF8C-D847-AD4E-FA5DE0917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9E567C7-1594-79D9-03E6-6A3289F4F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95396E-2944-55AE-F660-908E0257B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E9C23D-5FC2-C0D1-214F-9AC2BC15B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DDE48A-FC34-62ED-8C99-8347DC1CA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84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5F03A-3616-4AA8-C008-B7E46F075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82D2BE-8B7C-9967-AB76-284DD4F78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E47718B-FF4E-7128-6A55-DEA39C595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23780CC-E432-80A8-A361-23B4C4F1D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A3E3531-C120-9ED9-F437-3586FE77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BAA45F-F994-F539-63E0-A0FE30DC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82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07587-6776-9FF7-90E5-A033F01B1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5DEAB1-01AC-9173-D4C8-E21757423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AF3EBBF-9F80-F3F8-219A-22DEAC169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94F49CF-7836-A027-BF55-302C8E208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09061EF-C724-21A1-890A-34D7CFFDB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48BF4FD-B897-D02F-76D0-3B97157C6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E1DCB04-B621-48F6-9ED8-836CC8231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E73535E-8114-B15D-0F38-845FFAA3F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468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0692A-2DBC-8392-A543-9F7FE9D9F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C5F4A4F-07CC-F71D-D4E3-85E0A11A7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D866B80-695A-56B8-2691-3D605C21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661A69D-B260-B494-C7BD-E58B5CFEB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385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8EA06E-3C62-5DF7-FBC1-8688A7958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BD580F5-0D04-16F1-1C42-1EBF5E9B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095E410-5591-3F2F-2B67-3766EDF9E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91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EFE451-FD0E-8A55-C35F-01BB6C72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B1E4E0-970E-7F77-F43C-B8B5B1E48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895078-E252-E379-A8B3-1EDFF8A98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A756A4-F03D-79F4-7986-872E03AB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6F60F2-A787-3B6F-2FD2-F1923B881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E51245-7299-AEF4-0FDA-5FA30FF85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724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BCE378-83B9-2990-3537-20AA49173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128458E-824A-956F-96FA-691325185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7FCE31C-9115-324E-9BB8-96B3B1FF9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F029895-B894-BF0E-2688-98D3C8FCE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3E56893-B67B-E131-5E0A-DF666E21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465FED-8CFF-4F28-0308-D3BFC708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79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ADA979E-09E8-C80A-9A31-4B4D8A10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E6774E7-7C8A-3900-4368-772F12114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F85722-DD8B-E369-22A0-EE1A460EAD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700DEA-9A41-4EE1-A191-03388A306F4F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F0C526-FFBD-5E80-2F49-37BC431EC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DACD19-D7F2-332C-D0C5-45B188C4B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912F49-84BF-4243-B7C8-F461E306CD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2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E39ED-C054-988D-E216-F978A2B08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6728"/>
            <a:ext cx="9144000" cy="2387600"/>
          </a:xfrm>
        </p:spPr>
        <p:txBody>
          <a:bodyPr>
            <a:normAutofit/>
          </a:bodyPr>
          <a:lstStyle/>
          <a:p>
            <a:r>
              <a:rPr lang="nl-NL" sz="6600" b="1" dirty="0">
                <a:solidFill>
                  <a:srgbClr val="006DB7"/>
                </a:solidFill>
              </a:rPr>
              <a:t>Cijfers, cijfers en cijfers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E2575AD-5F06-95DD-B9C6-D46017E044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600"/>
              <a:t>Hoe kijk je er naar en wat zegt het ons? </a:t>
            </a:r>
          </a:p>
        </p:txBody>
      </p:sp>
    </p:spTree>
    <p:extLst>
      <p:ext uri="{BB962C8B-B14F-4D97-AF65-F5344CB8AC3E}">
        <p14:creationId xmlns:p14="http://schemas.microsoft.com/office/powerpoint/2010/main" val="142436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B092AC-8DB7-383A-0BDC-370131654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5C99749-5375-C168-CCD2-EE9585596967}"/>
              </a:ext>
            </a:extLst>
          </p:cNvPr>
          <p:cNvSpPr/>
          <p:nvPr/>
        </p:nvSpPr>
        <p:spPr>
          <a:xfrm>
            <a:off x="1457662" y="2734449"/>
            <a:ext cx="1638821" cy="11690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5E4C64C-BF2C-DFEA-B728-2A0BA8323430}"/>
              </a:ext>
            </a:extLst>
          </p:cNvPr>
          <p:cNvSpPr txBox="1">
            <a:spLocks/>
          </p:cNvSpPr>
          <p:nvPr/>
        </p:nvSpPr>
        <p:spPr>
          <a:xfrm>
            <a:off x="431210" y="31634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err="1">
                <a:solidFill>
                  <a:srgbClr val="006DB7"/>
                </a:solidFill>
              </a:rPr>
              <a:t>Algemeen</a:t>
            </a:r>
            <a:r>
              <a:rPr lang="en-US" sz="3600" b="1">
                <a:solidFill>
                  <a:srgbClr val="006DB7"/>
                </a:solidFill>
              </a:rPr>
              <a:t> </a:t>
            </a:r>
            <a:r>
              <a:rPr lang="en-US" sz="3600" b="1" err="1">
                <a:solidFill>
                  <a:srgbClr val="006DB7"/>
                </a:solidFill>
              </a:rPr>
              <a:t>overzicht</a:t>
            </a:r>
            <a:r>
              <a:rPr lang="en-US" sz="3600" b="1">
                <a:solidFill>
                  <a:srgbClr val="006DB7"/>
                </a:solidFill>
              </a:rPr>
              <a:t> </a:t>
            </a:r>
            <a:r>
              <a:rPr lang="en-US"/>
              <a:t/>
            </a:r>
            <a:br>
              <a:rPr lang="en-US"/>
            </a:br>
            <a:r>
              <a:rPr lang="en-US" sz="2400" i="1"/>
              <a:t>(</a:t>
            </a:r>
            <a:r>
              <a:rPr lang="en-US" sz="2400" i="1" err="1"/>
              <a:t>moeders</a:t>
            </a:r>
            <a:r>
              <a:rPr lang="en-US" sz="2400" i="1"/>
              <a:t> &amp; </a:t>
            </a:r>
            <a:r>
              <a:rPr lang="en-US" sz="2400" i="1" err="1"/>
              <a:t>behandelingen</a:t>
            </a:r>
            <a:r>
              <a:rPr lang="en-US" sz="2400" i="1"/>
              <a:t>)</a:t>
            </a:r>
            <a:endParaRPr lang="en-US" i="1"/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E75ECC72-52DF-5178-4B3B-89069DD9D88C}"/>
              </a:ext>
            </a:extLst>
          </p:cNvPr>
          <p:cNvSpPr/>
          <p:nvPr/>
        </p:nvSpPr>
        <p:spPr>
          <a:xfrm>
            <a:off x="511691" y="2185557"/>
            <a:ext cx="2214507" cy="116909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>
                <a:solidFill>
                  <a:schemeClr val="tx1"/>
                </a:solidFill>
              </a:rPr>
              <a:t>23.941</a:t>
            </a:r>
          </a:p>
          <a:p>
            <a:pPr algn="ctr"/>
            <a:r>
              <a:rPr lang="nl-NL">
                <a:solidFill>
                  <a:schemeClr val="tx1"/>
                </a:solidFill>
              </a:rPr>
              <a:t>Behandelingen</a:t>
            </a:r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62BF30E2-6D72-B6E4-1BBD-1794D001F251}"/>
              </a:ext>
            </a:extLst>
          </p:cNvPr>
          <p:cNvSpPr/>
          <p:nvPr/>
        </p:nvSpPr>
        <p:spPr>
          <a:xfrm>
            <a:off x="511691" y="3803890"/>
            <a:ext cx="2214507" cy="116909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>
                <a:solidFill>
                  <a:schemeClr val="tx1"/>
                </a:solidFill>
              </a:rPr>
              <a:t>19.116</a:t>
            </a:r>
          </a:p>
          <a:p>
            <a:pPr algn="ctr"/>
            <a:r>
              <a:rPr lang="nl-NL">
                <a:solidFill>
                  <a:schemeClr val="tx1"/>
                </a:solidFill>
              </a:rPr>
              <a:t>Moeders</a:t>
            </a:r>
          </a:p>
        </p:txBody>
      </p:sp>
      <p:sp>
        <p:nvSpPr>
          <p:cNvPr id="16" name="Is gelijk aan 15">
            <a:extLst>
              <a:ext uri="{FF2B5EF4-FFF2-40B4-BE49-F238E27FC236}">
                <a16:creationId xmlns:a16="http://schemas.microsoft.com/office/drawing/2014/main" id="{D2A34AFF-82BC-7201-6AC5-4B65AED1DADC}"/>
              </a:ext>
            </a:extLst>
          </p:cNvPr>
          <p:cNvSpPr/>
          <p:nvPr/>
        </p:nvSpPr>
        <p:spPr>
          <a:xfrm>
            <a:off x="1392244" y="3393606"/>
            <a:ext cx="453400" cy="369332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9" name="Bijschrift: pijl-rechts 18">
            <a:extLst>
              <a:ext uri="{FF2B5EF4-FFF2-40B4-BE49-F238E27FC236}">
                <a16:creationId xmlns:a16="http://schemas.microsoft.com/office/drawing/2014/main" id="{9BEBAD2F-8969-63F1-EC68-99611CA91FAF}"/>
              </a:ext>
            </a:extLst>
          </p:cNvPr>
          <p:cNvSpPr/>
          <p:nvPr/>
        </p:nvSpPr>
        <p:spPr>
          <a:xfrm>
            <a:off x="376037" y="1968344"/>
            <a:ext cx="3214927" cy="3219855"/>
          </a:xfrm>
          <a:prstGeom prst="rightArrowCallout">
            <a:avLst>
              <a:gd name="adj1" fmla="val 6873"/>
              <a:gd name="adj2" fmla="val 10498"/>
              <a:gd name="adj3" fmla="val 9290"/>
              <a:gd name="adj4" fmla="val 80492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2" name="Grafiek 21">
            <a:extLst>
              <a:ext uri="{FF2B5EF4-FFF2-40B4-BE49-F238E27FC236}">
                <a16:creationId xmlns:a16="http://schemas.microsoft.com/office/drawing/2014/main" id="{6CA9BAE4-76B5-782D-712B-8ADBA6F99E8A}"/>
              </a:ext>
            </a:extLst>
          </p:cNvPr>
          <p:cNvGraphicFramePr/>
          <p:nvPr/>
        </p:nvGraphicFramePr>
        <p:xfrm>
          <a:off x="3590964" y="2185557"/>
          <a:ext cx="3711260" cy="2832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9" name="Grafiek 28">
            <a:extLst>
              <a:ext uri="{FF2B5EF4-FFF2-40B4-BE49-F238E27FC236}">
                <a16:creationId xmlns:a16="http://schemas.microsoft.com/office/drawing/2014/main" id="{D5F4E913-2494-4DB5-E13E-13E79ABE15F1}"/>
              </a:ext>
            </a:extLst>
          </p:cNvPr>
          <p:cNvGraphicFramePr/>
          <p:nvPr/>
        </p:nvGraphicFramePr>
        <p:xfrm>
          <a:off x="8166990" y="1368404"/>
          <a:ext cx="3458098" cy="4218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Bijschrift: pijl-rechts 29">
            <a:extLst>
              <a:ext uri="{FF2B5EF4-FFF2-40B4-BE49-F238E27FC236}">
                <a16:creationId xmlns:a16="http://schemas.microsoft.com/office/drawing/2014/main" id="{8311FF3F-E7C1-E0F0-D1E2-8F3B9DC556CF}"/>
              </a:ext>
            </a:extLst>
          </p:cNvPr>
          <p:cNvSpPr/>
          <p:nvPr/>
        </p:nvSpPr>
        <p:spPr>
          <a:xfrm>
            <a:off x="3961249" y="2224512"/>
            <a:ext cx="3998098" cy="116909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064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2C91EEB-9199-D9BA-419B-B8CA82321F2C}"/>
              </a:ext>
            </a:extLst>
          </p:cNvPr>
          <p:cNvSpPr txBox="1">
            <a:spLocks/>
          </p:cNvSpPr>
          <p:nvPr/>
        </p:nvSpPr>
        <p:spPr>
          <a:xfrm>
            <a:off x="9725334" y="1893727"/>
            <a:ext cx="659860" cy="259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/>
              <a:t>(11%)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82D4AD3-B094-0A6A-A9BB-9ACBFF1E288E}"/>
              </a:ext>
            </a:extLst>
          </p:cNvPr>
          <p:cNvSpPr txBox="1">
            <a:spLocks/>
          </p:cNvSpPr>
          <p:nvPr/>
        </p:nvSpPr>
        <p:spPr>
          <a:xfrm>
            <a:off x="10943677" y="4417620"/>
            <a:ext cx="913250" cy="271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/>
              <a:t>(18,6%)</a:t>
            </a:r>
          </a:p>
        </p:txBody>
      </p:sp>
      <p:pic>
        <p:nvPicPr>
          <p:cNvPr id="3" name="Picture 2" descr="NVOG">
            <a:extLst>
              <a:ext uri="{FF2B5EF4-FFF2-40B4-BE49-F238E27FC236}">
                <a16:creationId xmlns:a16="http://schemas.microsoft.com/office/drawing/2014/main" id="{FAF6357E-BA91-D6D0-B638-9460AD2A3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417" y="309123"/>
            <a:ext cx="892766" cy="74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526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BC3BC-0AE4-9AB8-92F0-7B9CE0529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A9645B-9E07-ACC4-7418-E3466C52D313}"/>
              </a:ext>
            </a:extLst>
          </p:cNvPr>
          <p:cNvSpPr/>
          <p:nvPr/>
        </p:nvSpPr>
        <p:spPr>
          <a:xfrm>
            <a:off x="1463211" y="2482625"/>
            <a:ext cx="1638821" cy="11690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E73E1E-BDD6-DFBA-62E0-7E79369A61A3}"/>
              </a:ext>
            </a:extLst>
          </p:cNvPr>
          <p:cNvSpPr txBox="1">
            <a:spLocks/>
          </p:cNvSpPr>
          <p:nvPr/>
        </p:nvSpPr>
        <p:spPr>
          <a:xfrm>
            <a:off x="431210" y="31634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err="1">
                <a:solidFill>
                  <a:srgbClr val="006DB7"/>
                </a:solidFill>
              </a:rPr>
              <a:t>Algemeen</a:t>
            </a:r>
            <a:r>
              <a:rPr lang="en-US" sz="3600" b="1">
                <a:solidFill>
                  <a:srgbClr val="006DB7"/>
                </a:solidFill>
              </a:rPr>
              <a:t> </a:t>
            </a:r>
            <a:r>
              <a:rPr lang="en-US" sz="3600" b="1" err="1">
                <a:solidFill>
                  <a:srgbClr val="006DB7"/>
                </a:solidFill>
              </a:rPr>
              <a:t>overzicht</a:t>
            </a:r>
            <a:r>
              <a:rPr lang="en-US" sz="3600" b="1">
                <a:solidFill>
                  <a:srgbClr val="006DB7"/>
                </a:solidFill>
              </a:rPr>
              <a:t> </a:t>
            </a:r>
            <a:r>
              <a:rPr lang="en-US"/>
              <a:t/>
            </a:r>
            <a:br>
              <a:rPr lang="en-US"/>
            </a:br>
            <a:r>
              <a:rPr lang="en-US" sz="2400" i="1"/>
              <a:t>(</a:t>
            </a:r>
            <a:r>
              <a:rPr lang="en-US" sz="2400" i="1" err="1"/>
              <a:t>Donoren</a:t>
            </a:r>
            <a:r>
              <a:rPr lang="en-US" sz="2400" i="1"/>
              <a:t>)</a:t>
            </a:r>
            <a:endParaRPr lang="en-US" i="1"/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C8A8C2F5-66D8-3BB7-4D72-900906E5339B}"/>
              </a:ext>
            </a:extLst>
          </p:cNvPr>
          <p:cNvSpPr/>
          <p:nvPr/>
        </p:nvSpPr>
        <p:spPr>
          <a:xfrm>
            <a:off x="781618" y="1771666"/>
            <a:ext cx="2214507" cy="116909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>
                <a:solidFill>
                  <a:schemeClr val="tx1"/>
                </a:solidFill>
              </a:rPr>
              <a:t>4684</a:t>
            </a:r>
          </a:p>
          <a:p>
            <a:pPr algn="ctr"/>
            <a:r>
              <a:rPr lang="nl-NL">
                <a:solidFill>
                  <a:schemeClr val="tx1"/>
                </a:solidFill>
              </a:rPr>
              <a:t>Donoren</a:t>
            </a:r>
          </a:p>
        </p:txBody>
      </p:sp>
      <p:sp>
        <p:nvSpPr>
          <p:cNvPr id="19" name="Bijschrift: pijl-rechts 18">
            <a:extLst>
              <a:ext uri="{FF2B5EF4-FFF2-40B4-BE49-F238E27FC236}">
                <a16:creationId xmlns:a16="http://schemas.microsoft.com/office/drawing/2014/main" id="{67F138EC-C750-F165-7151-60FE9137A971}"/>
              </a:ext>
            </a:extLst>
          </p:cNvPr>
          <p:cNvSpPr/>
          <p:nvPr/>
        </p:nvSpPr>
        <p:spPr>
          <a:xfrm rot="5400000">
            <a:off x="992344" y="1183534"/>
            <a:ext cx="1793059" cy="2709797"/>
          </a:xfrm>
          <a:prstGeom prst="rightArrowCallout">
            <a:avLst>
              <a:gd name="adj1" fmla="val 6873"/>
              <a:gd name="adj2" fmla="val 10498"/>
              <a:gd name="adj3" fmla="val 9290"/>
              <a:gd name="adj4" fmla="val 80492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2" name="Grafiek 21">
            <a:extLst>
              <a:ext uri="{FF2B5EF4-FFF2-40B4-BE49-F238E27FC236}">
                <a16:creationId xmlns:a16="http://schemas.microsoft.com/office/drawing/2014/main" id="{19FF5940-1A72-15B6-70E8-0CD132AF847B}"/>
              </a:ext>
            </a:extLst>
          </p:cNvPr>
          <p:cNvGraphicFramePr/>
          <p:nvPr/>
        </p:nvGraphicFramePr>
        <p:xfrm>
          <a:off x="431210" y="3651718"/>
          <a:ext cx="2915325" cy="2669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Bijschrift: pijl-rechts 2">
            <a:extLst>
              <a:ext uri="{FF2B5EF4-FFF2-40B4-BE49-F238E27FC236}">
                <a16:creationId xmlns:a16="http://schemas.microsoft.com/office/drawing/2014/main" id="{79C4828A-A13D-F37F-21B8-032DC9A10D41}"/>
              </a:ext>
            </a:extLst>
          </p:cNvPr>
          <p:cNvSpPr/>
          <p:nvPr/>
        </p:nvSpPr>
        <p:spPr>
          <a:xfrm>
            <a:off x="382590" y="3564725"/>
            <a:ext cx="3458098" cy="2756397"/>
          </a:xfrm>
          <a:prstGeom prst="rightArrowCallout">
            <a:avLst>
              <a:gd name="adj1" fmla="val 4756"/>
              <a:gd name="adj2" fmla="val 8381"/>
              <a:gd name="adj3" fmla="val 11055"/>
              <a:gd name="adj4" fmla="val 8803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8" name="Grafiek 7">
            <a:extLst>
              <a:ext uri="{FF2B5EF4-FFF2-40B4-BE49-F238E27FC236}">
                <a16:creationId xmlns:a16="http://schemas.microsoft.com/office/drawing/2014/main" id="{39551639-80CD-A02B-C800-C8D55A8B14E7}"/>
              </a:ext>
            </a:extLst>
          </p:cNvPr>
          <p:cNvGraphicFramePr/>
          <p:nvPr/>
        </p:nvGraphicFramePr>
        <p:xfrm>
          <a:off x="4275771" y="1771666"/>
          <a:ext cx="3118182" cy="4549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Bijschrift: pijl-rechts 8">
            <a:extLst>
              <a:ext uri="{FF2B5EF4-FFF2-40B4-BE49-F238E27FC236}">
                <a16:creationId xmlns:a16="http://schemas.microsoft.com/office/drawing/2014/main" id="{58D85037-89B5-4309-F815-81C1B0131B4E}"/>
              </a:ext>
            </a:extLst>
          </p:cNvPr>
          <p:cNvSpPr/>
          <p:nvPr/>
        </p:nvSpPr>
        <p:spPr>
          <a:xfrm>
            <a:off x="4101699" y="1641903"/>
            <a:ext cx="4056593" cy="4679218"/>
          </a:xfrm>
          <a:prstGeom prst="rightArrowCallout">
            <a:avLst>
              <a:gd name="adj1" fmla="val 4756"/>
              <a:gd name="adj2" fmla="val 6223"/>
              <a:gd name="adj3" fmla="val 8292"/>
              <a:gd name="adj4" fmla="val 86114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879E15FD-ADFA-8440-F823-649E0F40E1EA}"/>
              </a:ext>
            </a:extLst>
          </p:cNvPr>
          <p:cNvGraphicFramePr>
            <a:graphicFrameLocks noGrp="1"/>
          </p:cNvGraphicFramePr>
          <p:nvPr/>
        </p:nvGraphicFramePr>
        <p:xfrm>
          <a:off x="8426424" y="1346223"/>
          <a:ext cx="3185007" cy="16154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061669">
                  <a:extLst>
                    <a:ext uri="{9D8B030D-6E8A-4147-A177-3AD203B41FA5}">
                      <a16:colId xmlns:a16="http://schemas.microsoft.com/office/drawing/2014/main" val="2832185316"/>
                    </a:ext>
                  </a:extLst>
                </a:gridCol>
                <a:gridCol w="1061669">
                  <a:extLst>
                    <a:ext uri="{9D8B030D-6E8A-4147-A177-3AD203B41FA5}">
                      <a16:colId xmlns:a16="http://schemas.microsoft.com/office/drawing/2014/main" val="4176284259"/>
                    </a:ext>
                  </a:extLst>
                </a:gridCol>
                <a:gridCol w="1061669">
                  <a:extLst>
                    <a:ext uri="{9D8B030D-6E8A-4147-A177-3AD203B41FA5}">
                      <a16:colId xmlns:a16="http://schemas.microsoft.com/office/drawing/2014/main" val="2897239052"/>
                    </a:ext>
                  </a:extLst>
                </a:gridCol>
              </a:tblGrid>
              <a:tr h="196774">
                <a:tc>
                  <a:txBody>
                    <a:bodyPr/>
                    <a:lstStyle/>
                    <a:p>
                      <a:r>
                        <a:rPr lang="nl-NL" sz="1000" b="1"/>
                        <a:t>Overschrijding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Donoren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Behandelingen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907872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25-30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642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6393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31-40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1085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92652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41-50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280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103567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51-75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226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496002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100+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68380"/>
                  </a:ext>
                </a:extLst>
              </a:tr>
            </a:tbl>
          </a:graphicData>
        </a:graphic>
      </p:graphicFrame>
      <p:graphicFrame>
        <p:nvGraphicFramePr>
          <p:cNvPr id="11" name="Tabel 10">
            <a:extLst>
              <a:ext uri="{FF2B5EF4-FFF2-40B4-BE49-F238E27FC236}">
                <a16:creationId xmlns:a16="http://schemas.microsoft.com/office/drawing/2014/main" id="{30DCE4F6-87C1-C2E3-BF70-FA923A3A46E5}"/>
              </a:ext>
            </a:extLst>
          </p:cNvPr>
          <p:cNvGraphicFramePr>
            <a:graphicFrameLocks noGrp="1"/>
          </p:cNvGraphicFramePr>
          <p:nvPr/>
        </p:nvGraphicFramePr>
        <p:xfrm>
          <a:off x="8419303" y="3353061"/>
          <a:ext cx="3185007" cy="16154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1669">
                  <a:extLst>
                    <a:ext uri="{9D8B030D-6E8A-4147-A177-3AD203B41FA5}">
                      <a16:colId xmlns:a16="http://schemas.microsoft.com/office/drawing/2014/main" val="2832185316"/>
                    </a:ext>
                  </a:extLst>
                </a:gridCol>
                <a:gridCol w="1061669">
                  <a:extLst>
                    <a:ext uri="{9D8B030D-6E8A-4147-A177-3AD203B41FA5}">
                      <a16:colId xmlns:a16="http://schemas.microsoft.com/office/drawing/2014/main" val="4176284259"/>
                    </a:ext>
                  </a:extLst>
                </a:gridCol>
                <a:gridCol w="1061669">
                  <a:extLst>
                    <a:ext uri="{9D8B030D-6E8A-4147-A177-3AD203B41FA5}">
                      <a16:colId xmlns:a16="http://schemas.microsoft.com/office/drawing/2014/main" val="2897239052"/>
                    </a:ext>
                  </a:extLst>
                </a:gridCol>
              </a:tblGrid>
              <a:tr h="196774">
                <a:tc>
                  <a:txBody>
                    <a:bodyPr/>
                    <a:lstStyle/>
                    <a:p>
                      <a:r>
                        <a:rPr lang="nl-NL" sz="1000" b="1"/>
                        <a:t>Overschrijding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Donoren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Behandelingen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907872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25-30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221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6393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31-40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361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92652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41-50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103567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51-75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496002"/>
                  </a:ext>
                </a:extLst>
              </a:tr>
              <a:tr h="196774">
                <a:tc>
                  <a:txBody>
                    <a:bodyPr/>
                    <a:lstStyle/>
                    <a:p>
                      <a:r>
                        <a:rPr lang="nl-NL" sz="1000"/>
                        <a:t>100+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68380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48C2501C-B3E6-120E-BCD3-A9F8B8C8BC76}"/>
              </a:ext>
            </a:extLst>
          </p:cNvPr>
          <p:cNvSpPr txBox="1">
            <a:spLocks/>
          </p:cNvSpPr>
          <p:nvPr/>
        </p:nvSpPr>
        <p:spPr>
          <a:xfrm>
            <a:off x="8332364" y="973998"/>
            <a:ext cx="1941251" cy="338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err="1"/>
              <a:t>Overzicht</a:t>
            </a:r>
            <a:r>
              <a:rPr lang="en-US" sz="1600" b="1" dirty="0"/>
              <a:t> NL</a:t>
            </a:r>
            <a:endParaRPr lang="en-US" sz="3200" b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E1D5ACD-0B14-5FFF-026C-5F1DA9CEF575}"/>
              </a:ext>
            </a:extLst>
          </p:cNvPr>
          <p:cNvSpPr txBox="1">
            <a:spLocks/>
          </p:cNvSpPr>
          <p:nvPr/>
        </p:nvSpPr>
        <p:spPr>
          <a:xfrm>
            <a:off x="8332363" y="3014516"/>
            <a:ext cx="2282144" cy="338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err="1"/>
              <a:t>Overzicht</a:t>
            </a:r>
            <a:r>
              <a:rPr lang="en-US" sz="1600" b="1"/>
              <a:t> </a:t>
            </a:r>
            <a:r>
              <a:rPr lang="en-US" sz="1600" b="1" err="1"/>
              <a:t>Buitenland</a:t>
            </a:r>
            <a:endParaRPr lang="en-US" sz="3200" b="1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9043E835-7513-3F5B-35E9-81D8D5441408}"/>
              </a:ext>
            </a:extLst>
          </p:cNvPr>
          <p:cNvSpPr txBox="1">
            <a:spLocks/>
          </p:cNvSpPr>
          <p:nvPr/>
        </p:nvSpPr>
        <p:spPr>
          <a:xfrm>
            <a:off x="8419303" y="4816101"/>
            <a:ext cx="1941251" cy="338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/>
              <a:t>11 </a:t>
            </a:r>
            <a:r>
              <a:rPr lang="en-US" sz="1100" err="1"/>
              <a:t>donoren</a:t>
            </a:r>
            <a:r>
              <a:rPr lang="en-US" sz="1100"/>
              <a:t> 	</a:t>
            </a:r>
            <a:r>
              <a:rPr lang="en-US" sz="1100">
                <a:sym typeface="Wingdings" panose="05000000000000000000" pitchFamily="2" charset="2"/>
              </a:rPr>
              <a:t> </a:t>
            </a:r>
            <a:r>
              <a:rPr lang="en-US" sz="1100" err="1">
                <a:sym typeface="Wingdings" panose="05000000000000000000" pitchFamily="2" charset="2"/>
              </a:rPr>
              <a:t>Deens</a:t>
            </a:r>
            <a:endParaRPr lang="en-US" sz="1100">
              <a:sym typeface="Wingdings" panose="05000000000000000000" pitchFamily="2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sym typeface="Wingdings" panose="05000000000000000000" pitchFamily="2" charset="2"/>
              </a:rPr>
              <a:t>8 </a:t>
            </a:r>
            <a:r>
              <a:rPr lang="en-US" sz="1100" err="1">
                <a:sym typeface="Wingdings" panose="05000000000000000000" pitchFamily="2" charset="2"/>
              </a:rPr>
              <a:t>donoren</a:t>
            </a:r>
            <a:r>
              <a:rPr lang="en-US" sz="1100">
                <a:sym typeface="Wingdings" panose="05000000000000000000" pitchFamily="2" charset="2"/>
              </a:rPr>
              <a:t> 	 Duits</a:t>
            </a:r>
            <a:r>
              <a:rPr lang="en-US" sz="1100"/>
              <a:t> </a:t>
            </a:r>
            <a:endParaRPr lang="en-US" sz="200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A3F1F312-91E1-B2C3-A655-B53BF802A420}"/>
              </a:ext>
            </a:extLst>
          </p:cNvPr>
          <p:cNvSpPr txBox="1">
            <a:spLocks/>
          </p:cNvSpPr>
          <p:nvPr/>
        </p:nvSpPr>
        <p:spPr>
          <a:xfrm>
            <a:off x="5504932" y="1940994"/>
            <a:ext cx="659860" cy="259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/>
              <a:t>(2,3%)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89912E8F-600C-7C3D-3148-2458C4BC1546}"/>
              </a:ext>
            </a:extLst>
          </p:cNvPr>
          <p:cNvSpPr txBox="1">
            <a:spLocks/>
          </p:cNvSpPr>
          <p:nvPr/>
        </p:nvSpPr>
        <p:spPr>
          <a:xfrm>
            <a:off x="6731986" y="2851366"/>
            <a:ext cx="913250" cy="271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/>
              <a:t>(1%)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EFA0AB5-D870-B53D-AC22-C6AD16D7AAC7}"/>
              </a:ext>
            </a:extLst>
          </p:cNvPr>
          <p:cNvSpPr txBox="1">
            <a:spLocks/>
          </p:cNvSpPr>
          <p:nvPr/>
        </p:nvSpPr>
        <p:spPr>
          <a:xfrm>
            <a:off x="8332363" y="5396952"/>
            <a:ext cx="1941251" cy="338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/>
              <a:t>Note</a:t>
            </a:r>
            <a:endParaRPr lang="en-US" sz="3200" b="1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1C6E2FFB-0684-24B1-4E17-96F45D07C34B}"/>
              </a:ext>
            </a:extLst>
          </p:cNvPr>
          <p:cNvSpPr txBox="1">
            <a:spLocks/>
          </p:cNvSpPr>
          <p:nvPr/>
        </p:nvSpPr>
        <p:spPr>
          <a:xfrm>
            <a:off x="8419302" y="5674207"/>
            <a:ext cx="3010698" cy="7336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De </a:t>
            </a:r>
            <a:r>
              <a:rPr lang="en-US" sz="1100" dirty="0" err="1"/>
              <a:t>woonplaats</a:t>
            </a:r>
            <a:r>
              <a:rPr lang="en-US" sz="1100" dirty="0"/>
              <a:t> van 1 </a:t>
            </a:r>
            <a:r>
              <a:rPr lang="en-US" sz="1100" dirty="0" err="1"/>
              <a:t>buitenlandse</a:t>
            </a:r>
            <a:r>
              <a:rPr lang="en-US" sz="1100" dirty="0"/>
              <a:t> donor is (</a:t>
            </a:r>
            <a:r>
              <a:rPr lang="en-US" sz="1100" dirty="0" err="1"/>
              <a:t>nog</a:t>
            </a:r>
            <a:r>
              <a:rPr lang="en-US" sz="1100" dirty="0"/>
              <a:t>) </a:t>
            </a:r>
            <a:r>
              <a:rPr lang="en-US" sz="1100" dirty="0" err="1"/>
              <a:t>onbekend</a:t>
            </a:r>
            <a:endParaRPr lang="en-US" sz="1100" dirty="0"/>
          </a:p>
        </p:txBody>
      </p:sp>
      <p:pic>
        <p:nvPicPr>
          <p:cNvPr id="4" name="Picture 2" descr="NVOG">
            <a:extLst>
              <a:ext uri="{FF2B5EF4-FFF2-40B4-BE49-F238E27FC236}">
                <a16:creationId xmlns:a16="http://schemas.microsoft.com/office/drawing/2014/main" id="{FF46CA72-1D9A-7CEB-3BB6-D97D66C78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417" y="309123"/>
            <a:ext cx="892766" cy="74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79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92FB7-14A2-725E-568B-8484F0D08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vak 11">
            <a:extLst>
              <a:ext uri="{FF2B5EF4-FFF2-40B4-BE49-F238E27FC236}">
                <a16:creationId xmlns:a16="http://schemas.microsoft.com/office/drawing/2014/main" id="{CD8F5D74-35AF-B980-EF16-2FC4DC6E3589}"/>
              </a:ext>
            </a:extLst>
          </p:cNvPr>
          <p:cNvSpPr txBox="1"/>
          <p:nvPr/>
        </p:nvSpPr>
        <p:spPr>
          <a:xfrm>
            <a:off x="435428" y="190534"/>
            <a:ext cx="11321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u="sng">
                <a:solidFill>
                  <a:srgbClr val="293273"/>
                </a:solidFill>
                <a:latin typeface="Montserrat" pitchFamily="2" charset="0"/>
              </a:rPr>
              <a:t>Landelijk inzicht</a:t>
            </a:r>
            <a:r>
              <a:rPr lang="nl-NL" sz="2400" b="1">
                <a:solidFill>
                  <a:srgbClr val="293273"/>
                </a:solidFill>
                <a:latin typeface="Montserrat" pitchFamily="2" charset="0"/>
              </a:rPr>
              <a:t> door nieuwe wetgeving donorregistraties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33A842D7-36C7-B160-7BC1-8CC360E748D1}"/>
              </a:ext>
            </a:extLst>
          </p:cNvPr>
          <p:cNvSpPr/>
          <p:nvPr/>
        </p:nvSpPr>
        <p:spPr>
          <a:xfrm>
            <a:off x="258595" y="768931"/>
            <a:ext cx="11674808" cy="5623590"/>
          </a:xfrm>
          <a:prstGeom prst="roundRect">
            <a:avLst>
              <a:gd name="adj" fmla="val 5399"/>
            </a:avLst>
          </a:prstGeom>
          <a:solidFill>
            <a:schemeClr val="bg1"/>
          </a:solidFill>
          <a:ln>
            <a:noFill/>
          </a:ln>
          <a:effectLst>
            <a:outerShdw blurRad="203200" sx="101000" sy="101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B4CA26C6-1EB0-29B3-F169-150CB0F87FB5}"/>
              </a:ext>
            </a:extLst>
          </p:cNvPr>
          <p:cNvSpPr txBox="1"/>
          <p:nvPr/>
        </p:nvSpPr>
        <p:spPr>
          <a:xfrm>
            <a:off x="682172" y="960265"/>
            <a:ext cx="5196114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>
                <a:solidFill>
                  <a:srgbClr val="293273"/>
                </a:solidFill>
                <a:latin typeface="Montserrat" pitchFamily="2" charset="0"/>
              </a:rPr>
              <a:t>Registraties</a:t>
            </a:r>
          </a:p>
          <a:p>
            <a:r>
              <a:rPr lang="nl-NL" sz="1600">
                <a:solidFill>
                  <a:schemeClr val="tx1">
                    <a:lumMod val="95000"/>
                    <a:lumOff val="5000"/>
                  </a:schemeClr>
                </a:solidFill>
                <a:latin typeface="Montserrat" pitchFamily="2" charset="0"/>
              </a:rPr>
              <a:t>In het register van het CDKB zijn het volgende aantal behandelingen en donoren geregistreerd. </a:t>
            </a:r>
          </a:p>
          <a:p>
            <a:endParaRPr lang="nl-NL" sz="900" b="1">
              <a:solidFill>
                <a:srgbClr val="293273"/>
              </a:solidFill>
              <a:latin typeface="Montserrat" pitchFamily="2" charset="0"/>
            </a:endParaRPr>
          </a:p>
          <a:p>
            <a:r>
              <a:rPr lang="nl-NL" sz="3200" b="1">
                <a:solidFill>
                  <a:srgbClr val="F5B4B5"/>
                </a:solidFill>
                <a:latin typeface="Montserrat" pitchFamily="2" charset="0"/>
              </a:rPr>
              <a:t>23.941</a:t>
            </a:r>
            <a:r>
              <a:rPr lang="nl-NL" sz="2000" b="1">
                <a:solidFill>
                  <a:srgbClr val="F5B4B5"/>
                </a:solidFill>
                <a:latin typeface="Montserrat" pitchFamily="2" charset="0"/>
              </a:rPr>
              <a:t>  </a:t>
            </a:r>
            <a:r>
              <a:rPr lang="nl-NL" sz="1600" b="1">
                <a:solidFill>
                  <a:schemeClr val="tx1">
                    <a:lumMod val="95000"/>
                    <a:lumOff val="5000"/>
                  </a:schemeClr>
                </a:solidFill>
                <a:latin typeface="Montserrat" pitchFamily="2" charset="0"/>
              </a:rPr>
              <a:t>behandelingen sinds 2004</a:t>
            </a:r>
            <a:endParaRPr lang="nl-NL" sz="2000" b="1">
              <a:solidFill>
                <a:schemeClr val="tx1">
                  <a:lumMod val="95000"/>
                  <a:lumOff val="5000"/>
                </a:schemeClr>
              </a:solidFill>
              <a:latin typeface="Montserrat" pitchFamily="2" charset="0"/>
            </a:endParaRPr>
          </a:p>
          <a:p>
            <a:r>
              <a:rPr lang="nl-NL" sz="3200" b="1">
                <a:solidFill>
                  <a:srgbClr val="F5B4B5"/>
                </a:solidFill>
                <a:latin typeface="Montserrat" pitchFamily="2" charset="0"/>
              </a:rPr>
              <a:t>4.684</a:t>
            </a:r>
            <a:r>
              <a:rPr lang="nl-NL" sz="2000" b="1">
                <a:solidFill>
                  <a:srgbClr val="F5B4B5"/>
                </a:solidFill>
                <a:latin typeface="Montserrat" pitchFamily="2" charset="0"/>
              </a:rPr>
              <a:t>  </a:t>
            </a:r>
            <a:r>
              <a:rPr lang="nl-NL" sz="1600" b="1">
                <a:solidFill>
                  <a:schemeClr val="tx1">
                    <a:lumMod val="95000"/>
                    <a:lumOff val="5000"/>
                  </a:schemeClr>
                </a:solidFill>
                <a:latin typeface="Montserrat" pitchFamily="2" charset="0"/>
              </a:rPr>
              <a:t>donoren sinds 2004</a:t>
            </a:r>
          </a:p>
          <a:p>
            <a:endParaRPr lang="nl-NL" sz="2000" b="1">
              <a:solidFill>
                <a:schemeClr val="tx1">
                  <a:lumMod val="95000"/>
                  <a:lumOff val="5000"/>
                </a:schemeClr>
              </a:solidFill>
              <a:latin typeface="Montserrat" pitchFamily="2" charset="0"/>
            </a:endParaRPr>
          </a:p>
        </p:txBody>
      </p:sp>
      <p:graphicFrame>
        <p:nvGraphicFramePr>
          <p:cNvPr id="29" name="Grafiek 28">
            <a:extLst>
              <a:ext uri="{FF2B5EF4-FFF2-40B4-BE49-F238E27FC236}">
                <a16:creationId xmlns:a16="http://schemas.microsoft.com/office/drawing/2014/main" id="{7AB884A8-2409-0981-2777-B2AEA5F5DCE6}"/>
              </a:ext>
            </a:extLst>
          </p:cNvPr>
          <p:cNvGraphicFramePr/>
          <p:nvPr/>
        </p:nvGraphicFramePr>
        <p:xfrm>
          <a:off x="6481958" y="2292813"/>
          <a:ext cx="5065486" cy="3604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kstvak 30">
            <a:extLst>
              <a:ext uri="{FF2B5EF4-FFF2-40B4-BE49-F238E27FC236}">
                <a16:creationId xmlns:a16="http://schemas.microsoft.com/office/drawing/2014/main" id="{34B85C1D-EBE4-A6D2-ADB3-880B8C40DC08}"/>
              </a:ext>
            </a:extLst>
          </p:cNvPr>
          <p:cNvSpPr txBox="1"/>
          <p:nvPr/>
        </p:nvSpPr>
        <p:spPr>
          <a:xfrm>
            <a:off x="6416644" y="960265"/>
            <a:ext cx="519611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>
                <a:solidFill>
                  <a:srgbClr val="293273"/>
                </a:solidFill>
                <a:latin typeface="Montserrat" pitchFamily="2" charset="0"/>
              </a:rPr>
              <a:t>Aantal donoren met overschrijding</a:t>
            </a:r>
          </a:p>
          <a:p>
            <a:r>
              <a:rPr lang="nl-NL" sz="1600">
                <a:solidFill>
                  <a:schemeClr val="tx1">
                    <a:lumMod val="95000"/>
                    <a:lumOff val="5000"/>
                  </a:schemeClr>
                </a:solidFill>
                <a:latin typeface="Montserrat" pitchFamily="2" charset="0"/>
              </a:rPr>
              <a:t>Er is sprake van een overschrijding bij meer dan 25 geregistreerde zwangerschappen.</a:t>
            </a:r>
            <a:endParaRPr lang="nl-NL" sz="2000" b="1">
              <a:solidFill>
                <a:schemeClr val="tx1">
                  <a:lumMod val="95000"/>
                  <a:lumOff val="5000"/>
                </a:schemeClr>
              </a:solidFill>
              <a:latin typeface="Montserrat" pitchFamily="2" charset="0"/>
            </a:endParaRP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C1048883-A2CF-E370-E9DF-1DEA733B0905}"/>
              </a:ext>
            </a:extLst>
          </p:cNvPr>
          <p:cNvCxnSpPr>
            <a:cxnSpLocks/>
            <a:stCxn id="13" idx="0"/>
          </p:cNvCxnSpPr>
          <p:nvPr/>
        </p:nvCxnSpPr>
        <p:spPr>
          <a:xfrm>
            <a:off x="6095999" y="768931"/>
            <a:ext cx="0" cy="2827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A3B7A921-2638-3630-C7E3-5EC15626422E}"/>
              </a:ext>
            </a:extLst>
          </p:cNvPr>
          <p:cNvCxnSpPr>
            <a:cxnSpLocks/>
            <a:stCxn id="13" idx="1"/>
          </p:cNvCxnSpPr>
          <p:nvPr/>
        </p:nvCxnSpPr>
        <p:spPr>
          <a:xfrm>
            <a:off x="258595" y="3580726"/>
            <a:ext cx="58374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Pijl: punthaak 10">
            <a:extLst>
              <a:ext uri="{FF2B5EF4-FFF2-40B4-BE49-F238E27FC236}">
                <a16:creationId xmlns:a16="http://schemas.microsoft.com/office/drawing/2014/main" id="{FC51310E-AD57-9284-8476-4CBC2ED075A3}"/>
              </a:ext>
            </a:extLst>
          </p:cNvPr>
          <p:cNvSpPr/>
          <p:nvPr/>
        </p:nvSpPr>
        <p:spPr>
          <a:xfrm>
            <a:off x="6024819" y="4537424"/>
            <a:ext cx="629920" cy="716135"/>
          </a:xfrm>
          <a:prstGeom prst="chevron">
            <a:avLst/>
          </a:prstGeom>
          <a:solidFill>
            <a:srgbClr val="2932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1EC2F5B-25FA-3A8F-5FF4-61AEC3241E24}"/>
              </a:ext>
            </a:extLst>
          </p:cNvPr>
          <p:cNvSpPr txBox="1"/>
          <p:nvPr/>
        </p:nvSpPr>
        <p:spPr>
          <a:xfrm>
            <a:off x="682172" y="4074321"/>
            <a:ext cx="505759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>
                <a:solidFill>
                  <a:srgbClr val="293273"/>
                </a:solidFill>
                <a:latin typeface="Montserrat" pitchFamily="2" charset="0"/>
              </a:rPr>
              <a:t>Gevolg van 85 betrokken donoren</a:t>
            </a:r>
          </a:p>
          <a:p>
            <a:r>
              <a:rPr lang="nl-NL" sz="1600">
                <a:solidFill>
                  <a:schemeClr val="tx1">
                    <a:lumMod val="95000"/>
                    <a:lumOff val="5000"/>
                  </a:schemeClr>
                </a:solidFill>
                <a:latin typeface="Montserrat" pitchFamily="2" charset="0"/>
              </a:rPr>
              <a:t>In totaal zijn deze 85 donoren betrokken bij: </a:t>
            </a:r>
          </a:p>
          <a:p>
            <a:endParaRPr lang="nl-NL" sz="1600">
              <a:solidFill>
                <a:schemeClr val="tx1">
                  <a:lumMod val="95000"/>
                  <a:lumOff val="5000"/>
                </a:schemeClr>
              </a:solidFill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>
                <a:solidFill>
                  <a:schemeClr val="tx1">
                    <a:lumMod val="95000"/>
                    <a:lumOff val="5000"/>
                  </a:schemeClr>
                </a:solidFill>
                <a:latin typeface="Montserrat" pitchFamily="2" charset="0"/>
              </a:rPr>
              <a:t>2998 geregistreerde zwangerschappen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>
                <a:solidFill>
                  <a:schemeClr val="tx1">
                    <a:lumMod val="95000"/>
                    <a:lumOff val="5000"/>
                  </a:schemeClr>
                </a:solidFill>
                <a:latin typeface="Montserrat" pitchFamily="2" charset="0"/>
              </a:rPr>
              <a:t>2175 moeders</a:t>
            </a:r>
            <a:endParaRPr lang="nl-NL" sz="2000" b="1">
              <a:solidFill>
                <a:schemeClr val="tx1">
                  <a:lumMod val="95000"/>
                  <a:lumOff val="5000"/>
                </a:schemeClr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5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88C48-0E17-AEC6-1BFE-B17C1ABCD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vak 11">
            <a:extLst>
              <a:ext uri="{FF2B5EF4-FFF2-40B4-BE49-F238E27FC236}">
                <a16:creationId xmlns:a16="http://schemas.microsoft.com/office/drawing/2014/main" id="{6771A60B-C904-B481-CFCE-D81554FCA387}"/>
              </a:ext>
            </a:extLst>
          </p:cNvPr>
          <p:cNvSpPr txBox="1"/>
          <p:nvPr/>
        </p:nvSpPr>
        <p:spPr>
          <a:xfrm>
            <a:off x="435428" y="190534"/>
            <a:ext cx="11321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u="sng">
                <a:solidFill>
                  <a:srgbClr val="293273"/>
                </a:solidFill>
                <a:latin typeface="Montserrat" pitchFamily="2" charset="0"/>
              </a:rPr>
              <a:t>Landelijk inzicht</a:t>
            </a:r>
            <a:r>
              <a:rPr lang="nl-NL" sz="2400" b="1">
                <a:solidFill>
                  <a:srgbClr val="293273"/>
                </a:solidFill>
                <a:latin typeface="Montserrat" pitchFamily="2" charset="0"/>
              </a:rPr>
              <a:t> door nieuwe wetgeving donorregistraties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8E3D50EA-AF1E-C890-9718-004B312050CF}"/>
              </a:ext>
            </a:extLst>
          </p:cNvPr>
          <p:cNvSpPr/>
          <p:nvPr/>
        </p:nvSpPr>
        <p:spPr>
          <a:xfrm>
            <a:off x="258595" y="768931"/>
            <a:ext cx="11674808" cy="5623590"/>
          </a:xfrm>
          <a:prstGeom prst="roundRect">
            <a:avLst>
              <a:gd name="adj" fmla="val 5399"/>
            </a:avLst>
          </a:prstGeom>
          <a:solidFill>
            <a:schemeClr val="bg1"/>
          </a:solidFill>
          <a:ln>
            <a:noFill/>
          </a:ln>
          <a:effectLst>
            <a:outerShdw blurRad="203200" sx="101000" sy="101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" name="Grafiek 1">
            <a:extLst>
              <a:ext uri="{FF2B5EF4-FFF2-40B4-BE49-F238E27FC236}">
                <a16:creationId xmlns:a16="http://schemas.microsoft.com/office/drawing/2014/main" id="{29E8E18A-36C8-99ED-DD41-6763DEE06BBB}"/>
              </a:ext>
            </a:extLst>
          </p:cNvPr>
          <p:cNvGraphicFramePr/>
          <p:nvPr/>
        </p:nvGraphicFramePr>
        <p:xfrm>
          <a:off x="515919" y="960265"/>
          <a:ext cx="5322756" cy="5156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6814C58B-8FD8-63EC-1DFC-55E18E58803C}"/>
              </a:ext>
            </a:extLst>
          </p:cNvPr>
          <p:cNvCxnSpPr/>
          <p:nvPr/>
        </p:nvCxnSpPr>
        <p:spPr>
          <a:xfrm>
            <a:off x="6095999" y="768931"/>
            <a:ext cx="0" cy="56235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D615AB5A-9CC3-D900-4070-9B7BC219D4EB}"/>
              </a:ext>
            </a:extLst>
          </p:cNvPr>
          <p:cNvGraphicFramePr/>
          <p:nvPr/>
        </p:nvGraphicFramePr>
        <p:xfrm>
          <a:off x="6215679" y="932586"/>
          <a:ext cx="5322756" cy="5156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9069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69828BC-F462-3629-873B-781531BF639F}"/>
              </a:ext>
            </a:extLst>
          </p:cNvPr>
          <p:cNvSpPr txBox="1"/>
          <p:nvPr/>
        </p:nvSpPr>
        <p:spPr>
          <a:xfrm>
            <a:off x="452673" y="489734"/>
            <a:ext cx="11479794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nl-NL" sz="1800" b="1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Aantal donoren met een overschrijding in </a:t>
            </a:r>
            <a:r>
              <a:rPr lang="nl-NL" sz="1800" b="1" dirty="0" smtClean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Isala Fertiliteitscentrum</a:t>
            </a:r>
            <a:endParaRPr lang="nl-NL" sz="1600" b="1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nl-NL" sz="16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nl-NL" sz="1600" dirty="0" smtClean="0"/>
              <a:t>Het </a:t>
            </a:r>
            <a:r>
              <a:rPr lang="nl-NL" sz="1600" dirty="0"/>
              <a:t>aantal massadonoren (definitie FIOM: donoren met meer dan 25 nakomelingen) en het aantal kinderen van die massadonoren dat in uw kliniek is ontstaan.</a:t>
            </a:r>
          </a:p>
          <a:p>
            <a:endParaRPr lang="nl-NL" sz="1600" dirty="0" smtClean="0"/>
          </a:p>
          <a:p>
            <a:r>
              <a:rPr lang="nl-NL" sz="1600" dirty="0" smtClean="0"/>
              <a:t>In </a:t>
            </a:r>
            <a:r>
              <a:rPr lang="nl-NL" sz="1600" dirty="0"/>
              <a:t>Isala zijn volgens de definitie van </a:t>
            </a:r>
            <a:r>
              <a:rPr lang="nl-NL" sz="1600" dirty="0" err="1" smtClean="0"/>
              <a:t>Cdbk</a:t>
            </a:r>
            <a:r>
              <a:rPr lang="nl-NL" sz="1600" dirty="0" smtClean="0"/>
              <a:t> (College donorgegevens kunstmatige bevruchting)  </a:t>
            </a:r>
            <a:r>
              <a:rPr lang="nl-NL" sz="1600" dirty="0"/>
              <a:t>er 9 </a:t>
            </a:r>
            <a:r>
              <a:rPr lang="en-US" sz="1600" dirty="0"/>
              <a:t>‘</a:t>
            </a:r>
            <a:r>
              <a:rPr lang="nl-NL" sz="1600" dirty="0" smtClean="0"/>
              <a:t>massadonoren</a:t>
            </a:r>
            <a:r>
              <a:rPr lang="en-US" sz="1600" dirty="0" smtClean="0"/>
              <a:t>’</a:t>
            </a:r>
            <a:r>
              <a:rPr lang="nl-NL" sz="1600" dirty="0" smtClean="0"/>
              <a:t> </a:t>
            </a:r>
            <a:r>
              <a:rPr lang="nl-NL" sz="1600" dirty="0"/>
              <a:t>(donoren met meer dan 25 geregistreerde </a:t>
            </a:r>
            <a:r>
              <a:rPr lang="nl-NL" sz="1600" dirty="0" smtClean="0"/>
              <a:t>behandelingen):</a:t>
            </a:r>
          </a:p>
          <a:p>
            <a:endParaRPr lang="nl-NL" sz="1600" dirty="0"/>
          </a:p>
          <a:p>
            <a:r>
              <a:rPr lang="nl-NL" sz="1600" u="sng" dirty="0" smtClean="0"/>
              <a:t>3 Nederlandse donoren:</a:t>
            </a:r>
            <a:endParaRPr lang="nl-NL" sz="1600" u="sng" dirty="0"/>
          </a:p>
          <a:p>
            <a:r>
              <a:rPr lang="nl-NL" sz="1600" dirty="0"/>
              <a:t>- 1 donor (NLD) actief in 10 klinieken </a:t>
            </a:r>
            <a:r>
              <a:rPr lang="en-US" sz="1600" dirty="0"/>
              <a:t>–</a:t>
            </a:r>
            <a:r>
              <a:rPr lang="nl-NL" sz="1600" dirty="0"/>
              <a:t> in Isala zijn 14 behandelingen geregistreerd</a:t>
            </a:r>
          </a:p>
          <a:p>
            <a:r>
              <a:rPr lang="nl-NL" sz="1600" dirty="0"/>
              <a:t>- 1 donor (NLD) actief in 2 klinieken </a:t>
            </a:r>
            <a:r>
              <a:rPr lang="en-US" sz="1600" dirty="0"/>
              <a:t>–</a:t>
            </a:r>
            <a:r>
              <a:rPr lang="nl-NL" sz="1600" dirty="0"/>
              <a:t> in Isala zijn 21 behandelingen geregistreerd</a:t>
            </a:r>
          </a:p>
          <a:p>
            <a:pPr marL="285750" indent="-285750">
              <a:buFontTx/>
              <a:buChar char="-"/>
            </a:pPr>
            <a:r>
              <a:rPr lang="nl-NL" sz="1600" dirty="0" smtClean="0"/>
              <a:t>1 </a:t>
            </a:r>
            <a:r>
              <a:rPr lang="nl-NL" sz="1600" dirty="0"/>
              <a:t>donor (NLD) actief in </a:t>
            </a:r>
            <a:r>
              <a:rPr lang="nl-NL" sz="1600" dirty="0"/>
              <a:t>2</a:t>
            </a:r>
            <a:r>
              <a:rPr lang="nl-NL" sz="1600" dirty="0" smtClean="0"/>
              <a:t> </a:t>
            </a:r>
            <a:r>
              <a:rPr lang="nl-NL" sz="1600" dirty="0"/>
              <a:t>klinieken </a:t>
            </a:r>
            <a:r>
              <a:rPr lang="en-US" sz="1600" dirty="0"/>
              <a:t>–</a:t>
            </a:r>
            <a:r>
              <a:rPr lang="nl-NL" sz="1600" dirty="0"/>
              <a:t> in Isala is 1 behandeling </a:t>
            </a:r>
            <a:r>
              <a:rPr lang="nl-NL" sz="1600" dirty="0" smtClean="0"/>
              <a:t>geregistreerd</a:t>
            </a:r>
          </a:p>
          <a:p>
            <a:pPr marL="285750" indent="-285750">
              <a:buFontTx/>
              <a:buChar char="-"/>
            </a:pPr>
            <a:endParaRPr lang="nl-NL" sz="1600" dirty="0"/>
          </a:p>
          <a:p>
            <a:r>
              <a:rPr lang="nl-NL" sz="1600" u="sng" dirty="0" smtClean="0"/>
              <a:t>6 Buitenlandse donoren:</a:t>
            </a:r>
            <a:endParaRPr lang="nl-NL" sz="1600" u="sng" dirty="0"/>
          </a:p>
          <a:p>
            <a:pPr marL="285750" indent="-285750">
              <a:buFontTx/>
              <a:buChar char="-"/>
            </a:pPr>
            <a:r>
              <a:rPr lang="nl-NL" sz="1600" dirty="0" smtClean="0"/>
              <a:t>1 </a:t>
            </a:r>
            <a:r>
              <a:rPr lang="nl-NL" sz="1600" dirty="0"/>
              <a:t>donor (</a:t>
            </a:r>
            <a:r>
              <a:rPr lang="nl-NL" sz="1600" dirty="0" smtClean="0"/>
              <a:t>B = Buitenland) </a:t>
            </a:r>
            <a:r>
              <a:rPr lang="nl-NL" sz="1600" dirty="0"/>
              <a:t>actief in </a:t>
            </a:r>
            <a:r>
              <a:rPr lang="nl-NL" sz="1600" dirty="0"/>
              <a:t>7</a:t>
            </a:r>
            <a:r>
              <a:rPr lang="nl-NL" sz="1600" dirty="0" smtClean="0"/>
              <a:t> </a:t>
            </a:r>
            <a:r>
              <a:rPr lang="nl-NL" sz="1600" dirty="0"/>
              <a:t>klinieken </a:t>
            </a:r>
            <a:r>
              <a:rPr lang="en-US" sz="1600" dirty="0"/>
              <a:t>–</a:t>
            </a:r>
            <a:r>
              <a:rPr lang="nl-NL" sz="1600" dirty="0"/>
              <a:t> in Isala zijn 12 </a:t>
            </a:r>
            <a:r>
              <a:rPr lang="nl-NL" sz="1600" dirty="0" smtClean="0"/>
              <a:t>behandelingen</a:t>
            </a:r>
          </a:p>
          <a:p>
            <a:r>
              <a:rPr lang="nl-NL" sz="1600" dirty="0" smtClean="0"/>
              <a:t>  </a:t>
            </a:r>
            <a:r>
              <a:rPr lang="nl-NL" sz="1600" dirty="0" smtClean="0"/>
              <a:t>geregistreerd</a:t>
            </a:r>
            <a:endParaRPr lang="nl-NL" sz="1600" dirty="0"/>
          </a:p>
          <a:p>
            <a:r>
              <a:rPr lang="nl-NL" sz="1600" dirty="0"/>
              <a:t>- 1 donor (B) actief in 6 klinieken </a:t>
            </a:r>
            <a:r>
              <a:rPr lang="en-US" sz="1600" dirty="0"/>
              <a:t>–</a:t>
            </a:r>
            <a:r>
              <a:rPr lang="nl-NL" sz="1600" dirty="0"/>
              <a:t> in Isala zijn 4 behandelingen geregistreerd</a:t>
            </a:r>
          </a:p>
          <a:p>
            <a:r>
              <a:rPr lang="nl-NL" sz="1600" dirty="0"/>
              <a:t>- 1 donor (B) actief in 7 klinieken </a:t>
            </a:r>
            <a:r>
              <a:rPr lang="en-US" sz="1600" dirty="0"/>
              <a:t>–</a:t>
            </a:r>
            <a:r>
              <a:rPr lang="nl-NL" sz="1600" dirty="0"/>
              <a:t> in Isala zijn 7 behandelingen geregistreerd</a:t>
            </a:r>
          </a:p>
          <a:p>
            <a:r>
              <a:rPr lang="nl-NL" sz="1600" dirty="0"/>
              <a:t>- 1 donor (B) actief in 7 klinieken </a:t>
            </a:r>
            <a:r>
              <a:rPr lang="en-US" sz="1600" dirty="0"/>
              <a:t>–</a:t>
            </a:r>
            <a:r>
              <a:rPr lang="nl-NL" sz="1600" dirty="0"/>
              <a:t> in Isala zijn 6 behandelingen geregistreerd</a:t>
            </a:r>
          </a:p>
          <a:p>
            <a:r>
              <a:rPr lang="nl-NL" sz="1600" dirty="0"/>
              <a:t>- 1 donor (B) actief in 6 klinieken </a:t>
            </a:r>
            <a:r>
              <a:rPr lang="en-US" sz="1600" dirty="0"/>
              <a:t>–</a:t>
            </a:r>
            <a:r>
              <a:rPr lang="nl-NL" sz="1600" dirty="0"/>
              <a:t> in Isala is 1 behandeling geregistreerd</a:t>
            </a:r>
          </a:p>
          <a:p>
            <a:r>
              <a:rPr lang="nl-NL" sz="1600" dirty="0"/>
              <a:t>- 1 donor (B) actief in 6 klinieken </a:t>
            </a:r>
            <a:r>
              <a:rPr lang="en-US" sz="1600" dirty="0"/>
              <a:t>–</a:t>
            </a:r>
            <a:r>
              <a:rPr lang="nl-NL" sz="1600" dirty="0"/>
              <a:t> in Isala zijn 10 behandelingen geregistreerd</a:t>
            </a:r>
          </a:p>
          <a:p>
            <a:r>
              <a:rPr lang="nl-NL" sz="1600" dirty="0"/>
              <a:t> </a:t>
            </a:r>
          </a:p>
          <a:p>
            <a:r>
              <a:rPr lang="nl-NL" sz="1200" dirty="0" smtClean="0">
                <a:effectLst/>
                <a:ea typeface="Aptos" panose="020B0004020202020204" pitchFamily="34" charset="0"/>
                <a:cs typeface="Aptos" panose="020B0004020202020204" pitchFamily="34" charset="0"/>
              </a:rPr>
              <a:t>NB</a:t>
            </a:r>
            <a:r>
              <a:rPr lang="nl-NL" sz="12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: dit zijn de geregistreerde behandelingen: het is niet bekend hoeveel kinderen er daadwerkelijk zijn geboren. </a:t>
            </a:r>
          </a:p>
          <a:p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nl-NL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0"/>
            <a:endParaRPr lang="nl-NL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65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433137" y="336886"/>
            <a:ext cx="11758863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 smtClean="0">
                <a:cs typeface="Arial" panose="020B0604020202020204" pitchFamily="34" charset="0"/>
              </a:rPr>
              <a:t>Samenvattend</a:t>
            </a:r>
          </a:p>
          <a:p>
            <a:endParaRPr lang="nl-NL" dirty="0"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 smtClean="0">
                <a:ea typeface="Calibri" panose="020F0502020204030204" pitchFamily="34" charset="0"/>
                <a:cs typeface="Arial" panose="020B0604020202020204" pitchFamily="34" charset="0"/>
              </a:rPr>
              <a:t>Sinds </a:t>
            </a:r>
            <a:r>
              <a:rPr lang="nl-NL" dirty="0">
                <a:ea typeface="Calibri" panose="020F0502020204030204" pitchFamily="34" charset="0"/>
                <a:cs typeface="Arial" panose="020B0604020202020204" pitchFamily="34" charset="0"/>
              </a:rPr>
              <a:t>1 april 2025 is de registratie van spermadonoren in Nederland veranderd. De registratie is nu landelijk georganiseerd en geeft betere informatie over het gebruik van sperma- en eiceldonoren.</a:t>
            </a:r>
            <a:br>
              <a:rPr lang="nl-NL" dirty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l-NL" dirty="0">
                <a:ea typeface="Calibri" panose="020F0502020204030204" pitchFamily="34" charset="0"/>
                <a:cs typeface="Arial" panose="020B0604020202020204" pitchFamily="34" charset="0"/>
              </a:rPr>
              <a:t>Tot 2018 gold als richtlijn een maximum van 25 kinderen per donor. Uit de landelijke registratie blijkt dat in een aantal gevallen dit aantal van 25 is overschreden. </a:t>
            </a:r>
            <a:endParaRPr lang="nl-NL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nl-NL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 smtClean="0">
                <a:ea typeface="Calibri" panose="020F0502020204030204" pitchFamily="34" charset="0"/>
                <a:cs typeface="Arial" panose="020B0604020202020204" pitchFamily="34" charset="0"/>
              </a:rPr>
              <a:t>Bij </a:t>
            </a:r>
            <a:r>
              <a:rPr lang="nl-NL" dirty="0">
                <a:ea typeface="Calibri" panose="020F0502020204030204" pitchFamily="34" charset="0"/>
                <a:cs typeface="Arial" panose="020B0604020202020204" pitchFamily="34" charset="0"/>
              </a:rPr>
              <a:t>het Isala Fertiliteitscentrum gaat het om 9 spermadonoren. </a:t>
            </a:r>
            <a:r>
              <a:rPr lang="nl-NL" dirty="0" smtClean="0">
                <a:ea typeface="Calibri" panose="020F0502020204030204" pitchFamily="34" charset="0"/>
                <a:cs typeface="Arial" panose="020B0604020202020204" pitchFamily="34" charset="0"/>
              </a:rPr>
              <a:t>Het gaat hierbij in alle gevallen om donoren die niet alleen in Isala zijn gebruikt, maar ook in andere klinieken.</a:t>
            </a:r>
            <a:endParaRPr lang="nl-NL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 smtClean="0">
                <a:ea typeface="Calibri" panose="020F0502020204030204" pitchFamily="34" charset="0"/>
                <a:cs typeface="Arial" panose="020B0604020202020204" pitchFamily="34" charset="0"/>
              </a:rPr>
              <a:t>Er </a:t>
            </a:r>
            <a:r>
              <a:rPr lang="nl-NL" dirty="0">
                <a:ea typeface="Calibri" panose="020F0502020204030204" pitchFamily="34" charset="0"/>
                <a:cs typeface="Arial" panose="020B0604020202020204" pitchFamily="34" charset="0"/>
              </a:rPr>
              <a:t>zijn </a:t>
            </a:r>
            <a:r>
              <a:rPr lang="nl-NL" dirty="0" smtClean="0">
                <a:ea typeface="Calibri" panose="020F0502020204030204" pitchFamily="34" charset="0"/>
                <a:cs typeface="Arial" panose="020B0604020202020204" pitchFamily="34" charset="0"/>
              </a:rPr>
              <a:t>dus geen </a:t>
            </a:r>
            <a:r>
              <a:rPr lang="nl-NL" dirty="0">
                <a:ea typeface="Calibri" panose="020F0502020204030204" pitchFamily="34" charset="0"/>
                <a:cs typeface="Arial" panose="020B0604020202020204" pitchFamily="34" charset="0"/>
              </a:rPr>
              <a:t>donoren die exclusief in Isala gedoneerd hebben en daarbij tot een overschrijding hebben </a:t>
            </a:r>
            <a:r>
              <a:rPr lang="nl-NL" dirty="0" smtClean="0">
                <a:ea typeface="Calibri" panose="020F0502020204030204" pitchFamily="34" charset="0"/>
                <a:cs typeface="Arial" panose="020B0604020202020204" pitchFamily="34" charset="0"/>
              </a:rPr>
              <a:t>geleid.</a:t>
            </a:r>
            <a:r>
              <a:rPr lang="nl-NL" strike="sngStrike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nl-NL" strike="sngStrike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nl-NL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 smtClean="0">
                <a:ea typeface="Calibri" panose="020F0502020204030204" pitchFamily="34" charset="0"/>
                <a:cs typeface="Arial" panose="020B0604020202020204" pitchFamily="34" charset="0"/>
              </a:rPr>
              <a:t>Het </a:t>
            </a:r>
            <a:r>
              <a:rPr lang="nl-NL" dirty="0">
                <a:ea typeface="Calibri" panose="020F0502020204030204" pitchFamily="34" charset="0"/>
                <a:cs typeface="Arial" panose="020B0604020202020204" pitchFamily="34" charset="0"/>
              </a:rPr>
              <a:t>Isala Fertiliteitscentrum is </a:t>
            </a:r>
            <a:r>
              <a:rPr lang="nl-NL" dirty="0" smtClean="0">
                <a:ea typeface="Calibri" panose="020F0502020204030204" pitchFamily="34" charset="0"/>
                <a:cs typeface="Arial" panose="020B0604020202020204" pitchFamily="34" charset="0"/>
              </a:rPr>
              <a:t>blij </a:t>
            </a:r>
            <a:r>
              <a:rPr lang="nl-NL" dirty="0">
                <a:ea typeface="Calibri" panose="020F0502020204030204" pitchFamily="34" charset="0"/>
                <a:cs typeface="Arial" panose="020B0604020202020204" pitchFamily="34" charset="0"/>
              </a:rPr>
              <a:t>met de komst van het landelijke registratiesysteem van donoren. </a:t>
            </a:r>
            <a:r>
              <a:rPr lang="nl-NL" dirty="0" smtClean="0">
                <a:ea typeface="Calibri" panose="020F0502020204030204" pitchFamily="34" charset="0"/>
                <a:cs typeface="Arial" panose="020B0604020202020204" pitchFamily="34" charset="0"/>
              </a:rPr>
              <a:t>Daarmee is inzichtelijk hoe vaak donoren het maximum in Nederland hebben overschreden. En nog belangrijker, hierdoor is het vanaf 1 april niet meer mogelijk dat een donor in Nederland het maximum overschrijdt bij behandelingen die in een kliniek plaatsvinden. </a:t>
            </a:r>
            <a:endParaRPr lang="nl-NL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90944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bb79303-4b27-4067-9a1a-7024f7bbdb3b" xsi:nil="true"/>
    <Title0 xmlns="bbb79303-4b27-4067-9a1a-7024f7bbdb3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9912BD8D68D140A75D904A3674EE70" ma:contentTypeVersion="15" ma:contentTypeDescription="Een nieuw document maken." ma:contentTypeScope="" ma:versionID="95cb201122d055a4f564e5ed8042aa0a">
  <xsd:schema xmlns:xsd="http://www.w3.org/2001/XMLSchema" xmlns:xs="http://www.w3.org/2001/XMLSchema" xmlns:p="http://schemas.microsoft.com/office/2006/metadata/properties" xmlns:ns3="bbb79303-4b27-4067-9a1a-7024f7bbdb3b" xmlns:ns4="dc8e320e-3ef3-450c-bd3e-358824aa2e97" targetNamespace="http://schemas.microsoft.com/office/2006/metadata/properties" ma:root="true" ma:fieldsID="c46208c770ff0781d7893b2f00dd635f" ns3:_="" ns4:_="">
    <xsd:import namespace="bbb79303-4b27-4067-9a1a-7024f7bbdb3b"/>
    <xsd:import namespace="dc8e320e-3ef3-450c-bd3e-358824aa2e97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Title0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79303-4b27-4067-9a1a-7024f7bbdb3b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Title0" ma:index="21" nillable="true" ma:displayName="Title" ma:description="" ma:internalName="Title0">
      <xsd:simpleType>
        <xsd:restriction base="dms:Text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8e320e-3ef3-450c-bd3e-358824aa2e97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E8B7B8-6116-4B3C-B0A6-F4FC41D85FD8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dc8e320e-3ef3-450c-bd3e-358824aa2e97"/>
    <ds:schemaRef ds:uri="bbb79303-4b27-4067-9a1a-7024f7bbdb3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C5789C3-5434-49F6-9CBA-F5F38AF69B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CB64DF-04D7-4FFE-B8AA-7BD201C7CB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b79303-4b27-4067-9a1a-7024f7bbdb3b"/>
    <ds:schemaRef ds:uri="dc8e320e-3ef3-450c-bd3e-358824aa2e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634</Words>
  <Application>Microsoft Office PowerPoint</Application>
  <PresentationFormat>Breedbeeld</PresentationFormat>
  <Paragraphs>125</Paragraphs>
  <Slides>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Montserrat</vt:lpstr>
      <vt:lpstr>Times New Roman</vt:lpstr>
      <vt:lpstr>Wingdings</vt:lpstr>
      <vt:lpstr>Kantoorthema</vt:lpstr>
      <vt:lpstr>Cijfers, cijfers en cijfers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Cijfers, cijfers en cijfers</dc:title>
  <dc:creator>Marieke Schoonenberg</dc:creator>
  <cp:lastModifiedBy>Loenen, Agnus van</cp:lastModifiedBy>
  <cp:revision>17</cp:revision>
  <dcterms:created xsi:type="dcterms:W3CDTF">2025-05-22T09:30:15Z</dcterms:created>
  <dcterms:modified xsi:type="dcterms:W3CDTF">2025-05-27T13:30:22Z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0x0101001E9912BD8D68D140A75D904A3674EE70</vt:lpwstr>
  </property>
</Properties>
</file>